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0" r:id="rId2"/>
    <p:sldId id="375" r:id="rId3"/>
    <p:sldId id="425" r:id="rId4"/>
    <p:sldId id="427" r:id="rId5"/>
    <p:sldId id="429" r:id="rId6"/>
    <p:sldId id="430" r:id="rId7"/>
    <p:sldId id="431" r:id="rId8"/>
    <p:sldId id="432" r:id="rId9"/>
    <p:sldId id="433" r:id="rId10"/>
    <p:sldId id="436" r:id="rId11"/>
    <p:sldId id="437" r:id="rId12"/>
    <p:sldId id="438" r:id="rId13"/>
    <p:sldId id="411" r:id="rId1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7E6"/>
    <a:srgbClr val="934BC9"/>
    <a:srgbClr val="FFE79B"/>
    <a:srgbClr val="FFE697"/>
    <a:srgbClr val="002D72"/>
    <a:srgbClr val="C5C7D6"/>
    <a:srgbClr val="BFC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0126" autoAdjust="0"/>
  </p:normalViewPr>
  <p:slideViewPr>
    <p:cSldViewPr snapToGrid="0">
      <p:cViewPr varScale="1">
        <p:scale>
          <a:sx n="95" d="100"/>
          <a:sy n="95" d="100"/>
        </p:scale>
        <p:origin x="600" y="102"/>
      </p:cViewPr>
      <p:guideLst>
        <p:guide orient="horz" pos="2160"/>
        <p:guide pos="3840"/>
        <p:guide/>
        <p:guide orient="horz"/>
        <p:guide orient="horz"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C8E97EE-5560-43FF-B38A-3B4B14B0896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D50A510-B161-4131-B04D-C9E459380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9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8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5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2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5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002D72">
                <a:alpha val="38000"/>
                <a:lumMod val="100000"/>
              </a:srgbClr>
            </a:gs>
            <a:gs pos="76000">
              <a:srgbClr val="002D72">
                <a:alpha val="61000"/>
              </a:srgbClr>
            </a:gs>
            <a:gs pos="55000">
              <a:srgbClr val="002D72">
                <a:alpha val="83000"/>
              </a:srgbClr>
            </a:gs>
            <a:gs pos="32000">
              <a:srgbClr val="002D7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E847-7F68-4833-8F7A-6829B688044A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6A2C0-49EF-4FD3-B6E4-23373D3F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anklin.tv/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12" Type="http://schemas.openxmlformats.org/officeDocument/2006/relationships/hyperlink" Target="https://miaa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upt.org/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hyperlink" Target="https://msaa.net" TargetMode="External"/><Relationship Id="rId4" Type="http://schemas.openxmlformats.org/officeDocument/2006/relationships/hyperlink" Target="https://newengland.adl.org/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s://www.northeastern.edu/sportinsociet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5" y="4057277"/>
            <a:ext cx="10058400" cy="242665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400" dirty="0">
                <a:solidFill>
                  <a:schemeClr val="bg1"/>
                </a:solidFill>
                <a:latin typeface="Impact" panose="020B0806030902050204" pitchFamily="34" charset="0"/>
              </a:rPr>
              <a:t>Growing Courageous Leaders</a:t>
            </a:r>
            <a:br>
              <a:rPr lang="en-US" kern="4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overview of Diversity, Equity and Inclusion Initiatives coordinated by </a:t>
            </a:r>
            <a:b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Massachusetts Interscholastic Athletic Association (MIAA) and </a:t>
            </a:r>
            <a:b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School Administrators’ Association (MSAA)</a:t>
            </a:r>
            <a:b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i="1" kern="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01255" y="-264419"/>
            <a:ext cx="8510954" cy="4238545"/>
          </a:xfrm>
          <a:prstGeom prst="ellipse">
            <a:avLst/>
          </a:prstGeom>
          <a:gradFill flip="none" rotWithShape="1">
            <a:gsLst>
              <a:gs pos="75000">
                <a:srgbClr val="C5C7D6">
                  <a:alpha val="0"/>
                </a:srgbClr>
              </a:gs>
              <a:gs pos="0">
                <a:srgbClr val="C5C7D6">
                  <a:alpha val="45000"/>
                </a:srgbClr>
              </a:gs>
              <a:gs pos="100000">
                <a:srgbClr val="C5C7D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>
              <a:schemeClr val="accent1">
                <a:alpha val="20000"/>
              </a:schemeClr>
            </a:glo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86" y="835984"/>
            <a:ext cx="4711217" cy="2506023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87" y="2567943"/>
            <a:ext cx="2895981" cy="58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D7CE5-8DA4-B059-3AEA-783B74C2E5F1}"/>
              </a:ext>
            </a:extLst>
          </p:cNvPr>
          <p:cNvSpPr txBox="1"/>
          <p:nvPr/>
        </p:nvSpPr>
        <p:spPr>
          <a:xfrm>
            <a:off x="243759" y="1874964"/>
            <a:ext cx="4071698" cy="4653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896647" y="1874963"/>
            <a:ext cx="6196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Partnerships and Resources</a:t>
            </a:r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Partner organizations and helpful tools</a:t>
            </a:r>
          </a:p>
          <a:p>
            <a:endParaRPr lang="en-US" sz="280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MIAA/MSAA Diversity, Equity and Inclusion Webpage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MIAA/MSAA Guidelines for Starting a Diversity, Equity and Inclusion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 Guide for Responding to School Sports-Related Bias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Attorney General’s Office Guidance for School Athletic Staff on Hate Incidents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Resource Guide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Picture 1" descr="Anti-Defamation League | New England | Serving Massachusetts, Maine, New  Hampshire, Rhode Island &amp; Vermont">
            <a:hlinkClick r:id="rId4"/>
            <a:extLst>
              <a:ext uri="{FF2B5EF4-FFF2-40B4-BE49-F238E27FC236}">
                <a16:creationId xmlns:a16="http://schemas.microsoft.com/office/drawing/2014/main" id="{E193350A-0D03-BC70-07D3-BB05049644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98" y="4195582"/>
            <a:ext cx="1405722" cy="86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6302BF29-83D8-0F82-8EF2-3F4DA3511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34" y="2892726"/>
            <a:ext cx="1076325" cy="1076325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914C3A3F-9A87-8F3A-DA44-449449DE75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759" y="4090184"/>
            <a:ext cx="10001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10"/>
            <a:extLst>
              <a:ext uri="{FF2B5EF4-FFF2-40B4-BE49-F238E27FC236}">
                <a16:creationId xmlns:a16="http://schemas.microsoft.com/office/drawing/2014/main" id="{24966B2C-B16A-9192-27BF-58F4E0630E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" y="5426409"/>
            <a:ext cx="1202322" cy="504824"/>
          </a:xfrm>
          <a:prstGeom prst="rect">
            <a:avLst/>
          </a:prstGeom>
        </p:spPr>
      </p:pic>
      <p:pic>
        <p:nvPicPr>
          <p:cNvPr id="6" name="Picture 5">
            <a:hlinkClick r:id="rId12"/>
            <a:extLst>
              <a:ext uri="{FF2B5EF4-FFF2-40B4-BE49-F238E27FC236}">
                <a16:creationId xmlns:a16="http://schemas.microsoft.com/office/drawing/2014/main" id="{A19BBEE4-3B3F-85E6-BC59-C237FE569F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01" y="5459338"/>
            <a:ext cx="1277783" cy="680856"/>
          </a:xfrm>
          <a:prstGeom prst="rect">
            <a:avLst/>
          </a:prstGeom>
        </p:spPr>
      </p:pic>
      <p:pic>
        <p:nvPicPr>
          <p:cNvPr id="7" name="Picture 6" descr="Sport in Society">
            <a:hlinkClick r:id="rId14"/>
            <a:extLst>
              <a:ext uri="{FF2B5EF4-FFF2-40B4-BE49-F238E27FC236}">
                <a16:creationId xmlns:a16="http://schemas.microsoft.com/office/drawing/2014/main" id="{B6EB48EA-02F8-B7C8-5CE8-B329EED346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8" y="2205050"/>
            <a:ext cx="2883897" cy="533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25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366528" y="2048007"/>
            <a:ext cx="62472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Partnerships and Resources</a:t>
            </a:r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Partner organizations and helpful tools</a:t>
            </a:r>
          </a:p>
          <a:p>
            <a:endParaRPr lang="en-US" sz="200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MIAA Diversity, Equity and Inclusion Pledge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MIAA/MSAA Discriminatory Incident Report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School Sports and Bias: Best Practices and Resources for Athletic Directors, Coaches and School Administrators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Attorney General Office’s Guidance on Schools’ Legal Obligations to Prevent and Address Hate and Bias Incidents/Resource List for Schools</a:t>
            </a:r>
            <a:endParaRPr lang="en-US" sz="2000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endParaRPr lang="en-US" sz="280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Resource Guide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6E4ED-CFC2-E455-E0F9-21C6E6BF5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1069">
            <a:off x="605636" y="3350794"/>
            <a:ext cx="2405233" cy="3110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07ABA-74A0-CBFA-5CB5-490283565B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492">
            <a:off x="1083587" y="2617314"/>
            <a:ext cx="2466666" cy="3193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516468-701A-D580-B241-90AE4AC816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/>
          <a:stretch/>
        </p:blipFill>
        <p:spPr bwMode="auto">
          <a:xfrm rot="20696801">
            <a:off x="1888059" y="1955742"/>
            <a:ext cx="2512087" cy="3047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278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Next Steps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3620C-6DA0-8D86-EBD7-564144AA5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065" y="1748983"/>
            <a:ext cx="3540786" cy="45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19" y="-635558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1C4DB-7BE4-A462-8DBB-512591100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966" y="1475609"/>
            <a:ext cx="5130521" cy="5130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AA326-CE64-4B08-FEEB-8C96692C5EAE}"/>
              </a:ext>
            </a:extLst>
          </p:cNvPr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Thank You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5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003484" y="1670990"/>
            <a:ext cx="104060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Utilize interscholastic athletics as a platform that promotes behavior change that supports the respectful treatment of all members of a school community.</a:t>
            </a:r>
          </a:p>
          <a:p>
            <a:endParaRPr lang="en-US" sz="160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Pilot Training Program</a:t>
            </a:r>
            <a:b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NFHS Implicit Bias Course, MIAA Diversity, Equity &amp; Inclusion Pledge, </a:t>
            </a:r>
            <a:b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MIAA Discriminatory Incident Report Form</a:t>
            </a:r>
          </a:p>
          <a:p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Regional Trainings</a:t>
            </a:r>
            <a:b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13 Regional Events</a:t>
            </a:r>
            <a:b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endParaRPr lang="en-US" sz="1600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Resource Guide</a:t>
            </a:r>
            <a:b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History, programs, resources, partnerships and sample communications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Overview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6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Resource Guide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3620C-6DA0-8D86-EBD7-564144AA5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065" y="1748983"/>
            <a:ext cx="3540786" cy="45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606011" y="2027502"/>
            <a:ext cx="60050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History</a:t>
            </a:r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Overview of steps following approval of the Minority Inclusion Plan (MIP) by the MIAA Board of Directors.</a:t>
            </a:r>
          </a:p>
          <a:p>
            <a:endParaRPr lang="en-US" sz="2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Phase 1 – Staff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Phase 2 – Membership/Governance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Phase 3 – Diversity, Equity &amp; Inclusion Committee</a:t>
            </a:r>
            <a:endParaRPr lang="en-US" sz="2000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endParaRPr lang="en-US" sz="280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Resource Guide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56FAB-B59C-F6FB-616F-1CD5D7816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01" y="2104874"/>
            <a:ext cx="3257011" cy="42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6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692577" y="2153661"/>
            <a:ext cx="6159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Diversity, Equity &amp; Inclusion Committee</a:t>
            </a:r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endParaRPr lang="en-US" sz="2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Overview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Mission Statement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Goals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Resource Guide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691ED-3B36-7083-55A8-9846C183B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62" y="2153661"/>
            <a:ext cx="3256220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2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79856" y="2158831"/>
            <a:ext cx="51393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Programs</a:t>
            </a:r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Overview and history of events</a:t>
            </a:r>
          </a:p>
          <a:p>
            <a:endParaRPr lang="en-US" sz="2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Diversity, Equity &amp; Inclusion Summit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Diversity, Equity &amp; Inclusion Symposium</a:t>
            </a:r>
          </a:p>
          <a:p>
            <a:endParaRPr lang="en-US" sz="2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-Links to programs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-Themes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-Workshop descriptions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-Speaker contact information</a:t>
            </a:r>
          </a:p>
          <a:p>
            <a:endParaRPr lang="en-US" sz="200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Resource Guide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5DB01-6C67-21D2-1F36-82712AB06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443">
            <a:off x="6906108" y="1707757"/>
            <a:ext cx="1711954" cy="2215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D403AA-B8E0-7D83-926C-B0EE638A0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544">
            <a:off x="7699581" y="2430711"/>
            <a:ext cx="1795767" cy="232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9B33D-97D5-B5A4-F000-FA2B01AD78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3344" r="4647" b="3410"/>
          <a:stretch/>
        </p:blipFill>
        <p:spPr bwMode="auto">
          <a:xfrm rot="1436311">
            <a:off x="8443065" y="3207013"/>
            <a:ext cx="1731441" cy="2300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EC21D-93B1-A662-882F-37F9464540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3591" r="4647" b="1305"/>
          <a:stretch/>
        </p:blipFill>
        <p:spPr bwMode="auto">
          <a:xfrm rot="1524124">
            <a:off x="9027981" y="4044749"/>
            <a:ext cx="1756462" cy="2384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004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592263" y="1957136"/>
            <a:ext cx="65652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Pilot Program</a:t>
            </a:r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Approved by MIAA Board of Directors</a:t>
            </a:r>
          </a:p>
          <a:p>
            <a:endParaRPr lang="en-US" sz="2000" b="1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NFHS Implicit Bias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MIAA Diversity, Equity &amp; Inclusion Pledge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MIAA Discriminatory Incident Report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tabLst>
                <a:tab pos="461963" algn="l"/>
              </a:tabLst>
            </a:pP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*	Sample message to membership</a:t>
            </a:r>
            <a:endParaRPr lang="en-US" sz="2000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endParaRPr lang="en-US" sz="280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Resource Guide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4EDAC-F5F7-3ED3-CDFB-8055C67E83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3839" r="9295" b="11211"/>
          <a:stretch/>
        </p:blipFill>
        <p:spPr bwMode="auto">
          <a:xfrm>
            <a:off x="867250" y="2075612"/>
            <a:ext cx="3089638" cy="420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922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Resource Guide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5A301-C0CE-800B-CEA7-943287129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02" y="1640704"/>
            <a:ext cx="4726891" cy="314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D5DBD4-55B3-92C6-B874-5D95A5FBC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075">
            <a:off x="9627680" y="4423457"/>
            <a:ext cx="1659727" cy="21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B4288D-FF56-71D4-49AA-222DAE0C0713}"/>
              </a:ext>
            </a:extLst>
          </p:cNvPr>
          <p:cNvSpPr txBox="1"/>
          <p:nvPr/>
        </p:nvSpPr>
        <p:spPr>
          <a:xfrm>
            <a:off x="581645" y="2160071"/>
            <a:ext cx="51393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Regional Trainings</a:t>
            </a:r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Addressing Hate and Bias in School Athletics</a:t>
            </a:r>
          </a:p>
          <a:p>
            <a:endParaRPr lang="en-US" sz="2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 Call to Action  </a:t>
            </a: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(April 2022)</a:t>
            </a:r>
            <a:endParaRPr lang="en-US" sz="2000" b="1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Kickoff Event  </a:t>
            </a: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(December 2022)</a:t>
            </a:r>
            <a:endParaRPr lang="en-US" sz="2000" b="1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Regional Trainings  </a:t>
            </a: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(Spring 2023)</a:t>
            </a:r>
            <a:endParaRPr lang="en-US" sz="2000" b="1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US" sz="2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-Resources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-Sample Communications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-Partnerships</a:t>
            </a:r>
          </a:p>
          <a:p>
            <a:endParaRPr lang="en-US" sz="200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FE33F-6DEF-8012-4693-1FC24F83EE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020">
            <a:off x="5915216" y="4157149"/>
            <a:ext cx="1569313" cy="229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C2E50-8A6E-7BE9-1165-F7DD7BDFE0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569">
            <a:off x="7709848" y="4238290"/>
            <a:ext cx="1747601" cy="22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87" y="-685800"/>
            <a:ext cx="2895981" cy="582168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0" y="0"/>
            <a:ext cx="3956888" cy="6855772"/>
          </a:xfrm>
          <a:custGeom>
            <a:avLst/>
            <a:gdLst>
              <a:gd name="connsiteX0" fmla="*/ 0 w 6481011"/>
              <a:gd name="connsiteY0" fmla="*/ 0 h 6865297"/>
              <a:gd name="connsiteX1" fmla="*/ 6481011 w 6481011"/>
              <a:gd name="connsiteY1" fmla="*/ 0 h 6865297"/>
              <a:gd name="connsiteX2" fmla="*/ 6481011 w 6481011"/>
              <a:gd name="connsiteY2" fmla="*/ 6865297 h 6865297"/>
              <a:gd name="connsiteX3" fmla="*/ 0 w 6481011"/>
              <a:gd name="connsiteY3" fmla="*/ 6865297 h 6865297"/>
              <a:gd name="connsiteX4" fmla="*/ 0 w 6481011"/>
              <a:gd name="connsiteY4" fmla="*/ 0 h 6865297"/>
              <a:gd name="connsiteX0" fmla="*/ 0 w 8309811"/>
              <a:gd name="connsiteY0" fmla="*/ 0 h 6865297"/>
              <a:gd name="connsiteX1" fmla="*/ 8309811 w 8309811"/>
              <a:gd name="connsiteY1" fmla="*/ 9525 h 6865297"/>
              <a:gd name="connsiteX2" fmla="*/ 6481011 w 8309811"/>
              <a:gd name="connsiteY2" fmla="*/ 6865297 h 6865297"/>
              <a:gd name="connsiteX3" fmla="*/ 0 w 8309811"/>
              <a:gd name="connsiteY3" fmla="*/ 6865297 h 6865297"/>
              <a:gd name="connsiteX4" fmla="*/ 0 w 8309811"/>
              <a:gd name="connsiteY4" fmla="*/ 0 h 6865297"/>
              <a:gd name="connsiteX0" fmla="*/ 4800599 w 8309811"/>
              <a:gd name="connsiteY0" fmla="*/ 0 h 7151047"/>
              <a:gd name="connsiteX1" fmla="*/ 8309811 w 8309811"/>
              <a:gd name="connsiteY1" fmla="*/ 295275 h 7151047"/>
              <a:gd name="connsiteX2" fmla="*/ 6481011 w 8309811"/>
              <a:gd name="connsiteY2" fmla="*/ 7151047 h 7151047"/>
              <a:gd name="connsiteX3" fmla="*/ 0 w 8309811"/>
              <a:gd name="connsiteY3" fmla="*/ 7151047 h 7151047"/>
              <a:gd name="connsiteX4" fmla="*/ 4800599 w 8309811"/>
              <a:gd name="connsiteY4" fmla="*/ 0 h 7151047"/>
              <a:gd name="connsiteX0" fmla="*/ 4352924 w 8309811"/>
              <a:gd name="connsiteY0" fmla="*/ 9525 h 6855772"/>
              <a:gd name="connsiteX1" fmla="*/ 8309811 w 8309811"/>
              <a:gd name="connsiteY1" fmla="*/ 0 h 6855772"/>
              <a:gd name="connsiteX2" fmla="*/ 6481011 w 8309811"/>
              <a:gd name="connsiteY2" fmla="*/ 6855772 h 6855772"/>
              <a:gd name="connsiteX3" fmla="*/ 0 w 8309811"/>
              <a:gd name="connsiteY3" fmla="*/ 6855772 h 6855772"/>
              <a:gd name="connsiteX4" fmla="*/ 4352924 w 8309811"/>
              <a:gd name="connsiteY4" fmla="*/ 9525 h 6855772"/>
              <a:gd name="connsiteX0" fmla="*/ 19050 w 3975937"/>
              <a:gd name="connsiteY0" fmla="*/ 9525 h 6855772"/>
              <a:gd name="connsiteX1" fmla="*/ 3975937 w 3975937"/>
              <a:gd name="connsiteY1" fmla="*/ 0 h 6855772"/>
              <a:gd name="connsiteX2" fmla="*/ 2147137 w 3975937"/>
              <a:gd name="connsiteY2" fmla="*/ 6855772 h 6855772"/>
              <a:gd name="connsiteX3" fmla="*/ 0 w 3975937"/>
              <a:gd name="connsiteY3" fmla="*/ 6846247 h 6855772"/>
              <a:gd name="connsiteX4" fmla="*/ 19050 w 397593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923925 w 3956887"/>
              <a:gd name="connsiteY3" fmla="*/ 6427147 h 6855772"/>
              <a:gd name="connsiteX4" fmla="*/ 0 w 3956887"/>
              <a:gd name="connsiteY4" fmla="*/ 9525 h 6855772"/>
              <a:gd name="connsiteX0" fmla="*/ 0 w 3956887"/>
              <a:gd name="connsiteY0" fmla="*/ 9525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0 w 3956887"/>
              <a:gd name="connsiteY4" fmla="*/ 9525 h 6855772"/>
              <a:gd name="connsiteX0" fmla="*/ 1381125 w 3956887"/>
              <a:gd name="connsiteY0" fmla="*/ 80010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1381125 w 3956887"/>
              <a:gd name="connsiteY4" fmla="*/ 800100 h 6855772"/>
              <a:gd name="connsiteX0" fmla="*/ 9525 w 3956887"/>
              <a:gd name="connsiteY0" fmla="*/ 19050 h 6855772"/>
              <a:gd name="connsiteX1" fmla="*/ 3956887 w 3956887"/>
              <a:gd name="connsiteY1" fmla="*/ 0 h 6855772"/>
              <a:gd name="connsiteX2" fmla="*/ 2128087 w 3956887"/>
              <a:gd name="connsiteY2" fmla="*/ 6855772 h 6855772"/>
              <a:gd name="connsiteX3" fmla="*/ 0 w 3956887"/>
              <a:gd name="connsiteY3" fmla="*/ 6846247 h 6855772"/>
              <a:gd name="connsiteX4" fmla="*/ 9525 w 3956887"/>
              <a:gd name="connsiteY4" fmla="*/ 19050 h 68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887" h="6855772">
                <a:moveTo>
                  <a:pt x="9525" y="19050"/>
                </a:moveTo>
                <a:lnTo>
                  <a:pt x="3956887" y="0"/>
                </a:lnTo>
                <a:lnTo>
                  <a:pt x="2128087" y="6855772"/>
                </a:lnTo>
                <a:lnTo>
                  <a:pt x="0" y="6846247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2D72">
              <a:alpha val="2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87104" y="-317091"/>
            <a:ext cx="4528661" cy="2274227"/>
          </a:xfrm>
          <a:prstGeom prst="ellipse">
            <a:avLst/>
          </a:prstGeom>
          <a:gradFill flip="none" rotWithShape="1">
            <a:gsLst>
              <a:gs pos="0">
                <a:srgbClr val="002D72"/>
              </a:gs>
              <a:gs pos="36000">
                <a:srgbClr val="002D72">
                  <a:alpha val="55000"/>
                  <a:lumMod val="100000"/>
                </a:srgbClr>
              </a:gs>
              <a:gs pos="100000">
                <a:srgbClr val="002D72"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711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2303976" cy="1225296"/>
          </a:xfrm>
          <a:prstGeom prst="rect">
            <a:avLst/>
          </a:prstGeom>
          <a:effectLst>
            <a:outerShdw blurRad="50800" dist="139700" dir="2700000" algn="tl" rotWithShape="0">
              <a:srgbClr val="002D72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669736" y="456527"/>
            <a:ext cx="776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E697"/>
                </a:solidFill>
                <a:latin typeface="Impact" panose="020B0806030902050204" pitchFamily="34" charset="0"/>
              </a:rPr>
              <a:t>Resource Guide</a:t>
            </a:r>
            <a:endParaRPr lang="en-US" sz="3600" dirty="0">
              <a:solidFill>
                <a:srgbClr val="FFE69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A2F1C-7A24-661A-F1BB-033E4B5573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386" y="2670442"/>
            <a:ext cx="3563220" cy="267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D37E0-4B6C-4D08-0AF7-23913B54C952}"/>
              </a:ext>
            </a:extLst>
          </p:cNvPr>
          <p:cNvSpPr txBox="1"/>
          <p:nvPr/>
        </p:nvSpPr>
        <p:spPr>
          <a:xfrm>
            <a:off x="4673170" y="2034431"/>
            <a:ext cx="58775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Regional Trainings</a:t>
            </a:r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13 Events</a:t>
            </a:r>
          </a:p>
          <a:p>
            <a:endParaRPr lang="en-US" sz="2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Two ½ days (Friday and Saturday)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Superintendent, Principal and Athletic Director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Train-the-trainer model</a:t>
            </a:r>
          </a:p>
          <a:p>
            <a:endParaRPr lang="en-US" sz="20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-Resources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-Sample Communications</a:t>
            </a:r>
          </a:p>
          <a:p>
            <a:r>
              <a:rPr lang="en-US" sz="2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-Partnerships</a:t>
            </a:r>
          </a:p>
          <a:p>
            <a:endParaRPr lang="en-US" sz="200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8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3735</TotalTime>
  <Words>417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Impact</vt:lpstr>
      <vt:lpstr>Office Theme</vt:lpstr>
      <vt:lpstr>Growing Courageous Leaders An overview of Diversity, Equity and Inclusion Initiatives coordinated by  the Massachusetts Interscholastic Athletic Association (MIAA) and  Massachusetts School Administrators’ Association (MSAA)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Palie</dc:creator>
  <cp:lastModifiedBy>Peter Smith</cp:lastModifiedBy>
  <cp:revision>254</cp:revision>
  <cp:lastPrinted>2023-07-25T19:46:21Z</cp:lastPrinted>
  <dcterms:created xsi:type="dcterms:W3CDTF">2018-05-11T16:05:48Z</dcterms:created>
  <dcterms:modified xsi:type="dcterms:W3CDTF">2023-10-03T19:31:30Z</dcterms:modified>
</cp:coreProperties>
</file>